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0"/>
  </p:notesMasterIdLst>
  <p:sldIdLst>
    <p:sldId id="338" r:id="rId2"/>
    <p:sldId id="324" r:id="rId3"/>
    <p:sldId id="316" r:id="rId4"/>
    <p:sldId id="34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37" r:id="rId15"/>
    <p:sldId id="349" r:id="rId16"/>
    <p:sldId id="350" r:id="rId17"/>
    <p:sldId id="332" r:id="rId18"/>
    <p:sldId id="336" r:id="rId19"/>
    <p:sldId id="311" r:id="rId20"/>
    <p:sldId id="310" r:id="rId21"/>
    <p:sldId id="352" r:id="rId22"/>
    <p:sldId id="314" r:id="rId23"/>
    <p:sldId id="353" r:id="rId24"/>
    <p:sldId id="354" r:id="rId25"/>
    <p:sldId id="331" r:id="rId26"/>
    <p:sldId id="325" r:id="rId27"/>
    <p:sldId id="317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953D"/>
    <a:srgbClr val="5E913B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6" autoAdjust="0"/>
    <p:restoredTop sz="94196" autoAdjust="0"/>
  </p:normalViewPr>
  <p:slideViewPr>
    <p:cSldViewPr snapToGrid="0" showGuides="1">
      <p:cViewPr varScale="1">
        <p:scale>
          <a:sx n="68" d="100"/>
          <a:sy n="68" d="100"/>
        </p:scale>
        <p:origin x="6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4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5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7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0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3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0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0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0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9.png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847600" y="3763537"/>
            <a:ext cx="8496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ASEAN Youth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olunteer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AYVP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office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u="none" strike="noStrike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Asean</a:t>
            </a:r>
            <a:r>
              <a:rPr lang="en-US" sz="54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 and Viet Nam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772997" y="454154"/>
            <a:ext cx="200790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English 11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Unit4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C9FD-F6C1-432D-BBDF-333620726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/>
          <a:stretch/>
        </p:blipFill>
        <p:spPr>
          <a:xfrm>
            <a:off x="4334554" y="1017136"/>
            <a:ext cx="3523190" cy="5088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PHILIPPINES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EB54D-B00C-4818-BA47-562BF6779B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09" t="5867" r="16199" b="9866"/>
          <a:stretch/>
        </p:blipFill>
        <p:spPr>
          <a:xfrm>
            <a:off x="5018043" y="893202"/>
            <a:ext cx="2772645" cy="5317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14B27A-59BA-489E-A94B-C70D426FEAB7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4417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SINGAPORE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C9FD-F6C1-432D-BBDF-333620726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880" y="-415561"/>
            <a:ext cx="8302090" cy="8302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315BC-4908-4718-BB08-8F3DD9D18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" b="97774" l="1628" r="98256">
                        <a14:foregroundMark x1="18605" y1="74768" x2="25698" y2="82375"/>
                        <a14:foregroundMark x1="25349" y1="71614" x2="23372" y2="84045"/>
                        <a14:foregroundMark x1="27907" y1="75325" x2="29186" y2="79963"/>
                        <a14:foregroundMark x1="30465" y1="76623" x2="27558" y2="71429"/>
                        <a14:foregroundMark x1="24070" y1="83302" x2="24070" y2="83302"/>
                        <a14:foregroundMark x1="81512" y1="25788" x2="89186" y2="28942"/>
                        <a14:foregroundMark x1="76860" y1="29870" x2="77209" y2="30798"/>
                        <a14:foregroundMark x1="83721" y1="33024" x2="85349" y2="34137"/>
                        <a14:foregroundMark x1="53721" y1="88497" x2="53140" y2="90538"/>
                        <a14:foregroundMark x1="49535" y1="84045" x2="48953" y2="85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030" y="1037639"/>
            <a:ext cx="8086908" cy="5068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0A1CCC-2389-4AF2-8B09-39E45D24BADC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13562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MYANMAR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C9FD-F6C1-432D-BBDF-333620726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789" y="893201"/>
            <a:ext cx="2434423" cy="540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315BC-4908-4718-BB08-8F3DD9D18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447" y="884988"/>
            <a:ext cx="2491107" cy="5425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FBF20D-8C5F-4F15-AE1D-BBA9DB80EA7A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16160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INDONESIA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C9FD-F6C1-432D-BBDF-333620726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334" y="1698620"/>
            <a:ext cx="9013095" cy="3294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315BC-4908-4718-BB08-8F3DD9D1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5" b="1"/>
          <a:stretch/>
        </p:blipFill>
        <p:spPr>
          <a:xfrm>
            <a:off x="1067544" y="1673434"/>
            <a:ext cx="9831122" cy="3511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EB058D-206D-4A00-95B9-4FCA78056B40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8596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apply (v)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336" y="4319374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to officially ask for something such as a job, a place on a course, or a loan, usually by completing a special form or writing a letter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53380" y="2771761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plaɪ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122" name="Picture 2" descr="Online application Vectors &amp; Illustrations for Free Download | Freepik">
            <a:extLst>
              <a:ext uri="{FF2B5EF4-FFF2-40B4-BE49-F238E27FC236}">
                <a16:creationId xmlns:a16="http://schemas.microsoft.com/office/drawing/2014/main" id="{D0833C7B-7E1E-41E9-9883-025B2400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66" y="1408083"/>
            <a:ext cx="4654389" cy="46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kappen024">
            <a:hlinkClick r:id="" action="ppaction://media"/>
            <a:extLst>
              <a:ext uri="{FF2B5EF4-FFF2-40B4-BE49-F238E27FC236}">
                <a16:creationId xmlns:a16="http://schemas.microsoft.com/office/drawing/2014/main" id="{734743E2-15AC-44C8-9C41-0A9EE8DD2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2958" y="3557858"/>
            <a:ext cx="634099" cy="6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community 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3946" y="4271607"/>
            <a:ext cx="55647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333333"/>
                </a:solidFill>
              </a:rPr>
              <a:t>all the people who live in a particular area, or a group of people who are considered as a unit because of their shared interests or background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05529" y="2771761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kəˈ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mjunɪt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̬i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5624" y="1609569"/>
            <a:ext cx="5564779" cy="3895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community">
            <a:hlinkClick r:id="" action="ppaction://media"/>
            <a:extLst>
              <a:ext uri="{FF2B5EF4-FFF2-40B4-BE49-F238E27FC236}">
                <a16:creationId xmlns:a16="http://schemas.microsoft.com/office/drawing/2014/main" id="{B2A644E6-A29A-4858-8CEF-CAAE22315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5208" y="3557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contribution 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336" y="4319374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something that you contribute or do to help produce or achieve with other people, or to help make something successful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17053" y="2771761"/>
            <a:ext cx="2625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kɑntrə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bjuʃən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Contribute&quot; - 74.949 Ảnh, vector và hình chụp có sẵn | Shutterstock">
            <a:extLst>
              <a:ext uri="{FF2B5EF4-FFF2-40B4-BE49-F238E27FC236}">
                <a16:creationId xmlns:a16="http://schemas.microsoft.com/office/drawing/2014/main" id="{E1171B93-75AB-4D36-9E7B-16F02A85D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6485624" y="2397920"/>
            <a:ext cx="5520327" cy="27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ribution">
            <a:hlinkClick r:id="" action="ppaction://media"/>
            <a:extLst>
              <a:ext uri="{FF2B5EF4-FFF2-40B4-BE49-F238E27FC236}">
                <a16:creationId xmlns:a16="http://schemas.microsoft.com/office/drawing/2014/main" id="{F24405EF-7668-42FA-B1D3-979C7D00A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5209" y="3502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volunteer </a:t>
            </a:r>
            <a:r>
              <a:rPr lang="en-US" sz="4800" b="1">
                <a:solidFill>
                  <a:srgbClr val="F26532"/>
                </a:solidFill>
              </a:rPr>
              <a:t>(</a:t>
            </a:r>
            <a:r>
              <a:rPr lang="en-US" sz="4800" b="1" smtClean="0">
                <a:solidFill>
                  <a:srgbClr val="F26532"/>
                </a:solidFill>
              </a:rPr>
              <a:t>v/ 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336" y="4319374"/>
            <a:ext cx="5165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to </a:t>
            </a:r>
            <a:r>
              <a:rPr lang="en-US" sz="2800" smtClean="0">
                <a:solidFill>
                  <a:srgbClr val="333333"/>
                </a:solidFill>
              </a:rPr>
              <a:t>do/ a person who does something </a:t>
            </a:r>
            <a:r>
              <a:rPr lang="en-US" sz="2800" dirty="0">
                <a:solidFill>
                  <a:srgbClr val="333333"/>
                </a:solidFill>
              </a:rPr>
              <a:t>that you do not have to do, often without having been asked to do it and/or without expecting payment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91904" y="2771761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vɒlən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ˈtɪər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7170" name="Picture 2" descr="Volunteering Vectors &amp; Illustrations for Free Download | Freepik">
            <a:extLst>
              <a:ext uri="{FF2B5EF4-FFF2-40B4-BE49-F238E27FC236}">
                <a16:creationId xmlns:a16="http://schemas.microsoft.com/office/drawing/2014/main" id="{9700F3CA-36FD-49DD-AA23-FAEDA204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63" y="1936110"/>
            <a:ext cx="5487606" cy="398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olunteer">
            <a:hlinkClick r:id="" action="ppaction://media"/>
            <a:extLst>
              <a:ext uri="{FF2B5EF4-FFF2-40B4-BE49-F238E27FC236}">
                <a16:creationId xmlns:a16="http://schemas.microsoft.com/office/drawing/2014/main" id="{18A3F096-A7BC-4955-BD94-8B49D1CBE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9500" y="3502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31531"/>
              </p:ext>
            </p:extLst>
          </p:nvPr>
        </p:nvGraphicFramePr>
        <p:xfrm>
          <a:off x="1060360" y="1326218"/>
          <a:ext cx="10071279" cy="51722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3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3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Apply (v)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əˈ</a:t>
                      </a:r>
                      <a:r>
                        <a:rPr lang="en-US" sz="2000" dirty="0" err="1" smtClean="0"/>
                        <a:t>plaɪ</a:t>
                      </a:r>
                      <a:r>
                        <a:rPr lang="en-US" sz="2000" dirty="0" smtClean="0"/>
                        <a:t>/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 officially ask for something such as a job, a place on a course, or a loan, usually by completing a special form or writing a letter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Community 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kəˈ</a:t>
                      </a:r>
                      <a:r>
                        <a:rPr lang="en-US" sz="2000" dirty="0" err="1" smtClean="0"/>
                        <a:t>mjunɪt</a:t>
                      </a:r>
                      <a:r>
                        <a:rPr lang="en-US" sz="2000" dirty="0" err="1"/>
                        <a:t>̬i</a:t>
                      </a:r>
                      <a:r>
                        <a:rPr lang="en-US" sz="20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 the people who live in a particular area, or a group of people who are considered as a unit because of their shared interests or background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Contribution 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/ˌ</a:t>
                      </a:r>
                      <a:r>
                        <a:rPr lang="en-US" sz="2000" dirty="0" err="1" smtClean="0"/>
                        <a:t>kɑntrə</a:t>
                      </a:r>
                      <a:r>
                        <a:rPr lang="en-US" sz="2000" dirty="0" err="1"/>
                        <a:t>ˈ</a:t>
                      </a:r>
                      <a:r>
                        <a:rPr lang="en-US" sz="2000" dirty="0" err="1" smtClean="0"/>
                        <a:t>bjuʃən</a:t>
                      </a:r>
                      <a:r>
                        <a:rPr lang="en-US" sz="20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something that you contribute or do to help produce or achieve with other people, or to help make something successful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Volunteer </a:t>
                      </a:r>
                      <a:r>
                        <a:rPr lang="en-US" sz="2400"/>
                        <a:t>(</a:t>
                      </a:r>
                      <a:r>
                        <a:rPr lang="en-US" sz="2400" smtClean="0"/>
                        <a:t>v/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smtClean="0"/>
                        <a:t>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/ˌ</a:t>
                      </a:r>
                      <a:r>
                        <a:rPr lang="en-US" sz="2000" dirty="0" err="1" smtClean="0"/>
                        <a:t>vɒlən</a:t>
                      </a:r>
                      <a:r>
                        <a:rPr lang="en-US" sz="2000" dirty="0" err="1"/>
                        <a:t>ˈtɪər</a:t>
                      </a:r>
                      <a:r>
                        <a:rPr lang="en-US" sz="20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to </a:t>
                      </a:r>
                      <a:r>
                        <a:rPr lang="en-US" sz="2000" smtClean="0"/>
                        <a:t>do/ a person</a:t>
                      </a:r>
                      <a:r>
                        <a:rPr lang="en-US" sz="2000" baseline="0" smtClean="0"/>
                        <a:t> who does</a:t>
                      </a:r>
                      <a:r>
                        <a:rPr lang="en-US" sz="2000" smtClean="0"/>
                        <a:t> </a:t>
                      </a:r>
                      <a:r>
                        <a:rPr lang="en-US" sz="2000" dirty="0"/>
                        <a:t>something that you do not have to do, often without having been asked to do it and/or without expecting payment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02817-69B6-7A8A-6D40-7D925EBC4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092" y="2171855"/>
            <a:ext cx="6714953" cy="4000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0E6C2-10AC-AD99-D661-54C37A0C6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67" t="14340" b="2832"/>
          <a:stretch/>
        </p:blipFill>
        <p:spPr>
          <a:xfrm>
            <a:off x="6977045" y="2171855"/>
            <a:ext cx="4930500" cy="4000586"/>
          </a:xfrm>
          <a:prstGeom prst="rect">
            <a:avLst/>
          </a:prstGeom>
        </p:spPr>
      </p:pic>
      <p:pic>
        <p:nvPicPr>
          <p:cNvPr id="10" name="Track 26.mp3" descr="Track 26.mp3">
            <a:hlinkClick r:id="" action="ppaction://media"/>
            <a:extLst>
              <a:ext uri="{FF2B5EF4-FFF2-40B4-BE49-F238E27FC236}">
                <a16:creationId xmlns:a16="http://schemas.microsoft.com/office/drawing/2014/main" id="{24B0FF7B-75ED-8B4E-BD71-463F5E374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40029" y="1417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Map Quiz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26522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052255"/>
            <a:ext cx="4879385" cy="14939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True or False.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Match each word with its definition.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4333" y="5675812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777942"/>
            <a:ext cx="4879382" cy="6661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Role play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59659"/>
              </p:ext>
            </p:extLst>
          </p:nvPr>
        </p:nvGraphicFramePr>
        <p:xfrm>
          <a:off x="6846276" y="2684586"/>
          <a:ext cx="5055073" cy="340971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71249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535222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548602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605729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72230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is a member of the ASEAN Youth Volunteer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672178">
                <a:tc gridSpan="3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70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of the aims of AYVP is to help young people volunteer.</a:t>
                      </a:r>
                      <a:endParaRPr lang="en-GB" sz="18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  <a:tr h="705556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09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11353817" y="3421355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10893467" y="4818952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11574"/>
            <a:ext cx="104905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2E06F-67AD-52B6-1C06-024E00A6DF58}"/>
              </a:ext>
            </a:extLst>
          </p:cNvPr>
          <p:cNvCxnSpPr>
            <a:cxnSpLocks/>
          </p:cNvCxnSpPr>
          <p:nvPr/>
        </p:nvCxnSpPr>
        <p:spPr>
          <a:xfrm>
            <a:off x="7119884" y="3682965"/>
            <a:ext cx="17618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C3B35B2-6721-8AE1-03D8-8727BE382099}"/>
              </a:ext>
            </a:extLst>
          </p:cNvPr>
          <p:cNvSpPr txBox="1"/>
          <p:nvPr/>
        </p:nvSpPr>
        <p:spPr>
          <a:xfrm>
            <a:off x="7119884" y="3989333"/>
            <a:ext cx="335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cousin, not Mai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B92E5-588D-AA47-2E49-48B5B13CBC91}"/>
              </a:ext>
            </a:extLst>
          </p:cNvPr>
          <p:cNvSpPr txBox="1"/>
          <p:nvPr/>
        </p:nvSpPr>
        <p:spPr>
          <a:xfrm>
            <a:off x="403099" y="2684586"/>
            <a:ext cx="60025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Good afternoon. My name's Mai Nguyen.</a:t>
            </a:r>
          </a:p>
          <a:p>
            <a:pPr marR="3840"/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Are you </a:t>
            </a:r>
            <a:r>
              <a:rPr lang="en-US" sz="2000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Pang? You replied to my email and invited me to visit your office.</a:t>
            </a:r>
          </a:p>
          <a:p>
            <a:r>
              <a:rPr lang="en-US" sz="2000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0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Yes, I'm </a:t>
            </a:r>
            <a:r>
              <a:rPr lang="en-US" sz="2000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Pang. It's nice to meet you, Mai. So how did you hear about us?</a:t>
            </a:r>
          </a:p>
          <a:p>
            <a:r>
              <a:rPr lang="en-US" sz="20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My cousin was an AYVP volunteer</a:t>
            </a:r>
            <a:r>
              <a:rPr lang="en-US" sz="2000" b="0" u="none" strike="noStrike" baseline="0" dirty="0">
                <a:solidFill>
                  <a:srgbClr val="4D494B"/>
                </a:solidFill>
                <a:latin typeface="Calibri (Body)"/>
                <a:cs typeface="Arial" panose="020B0604020202020204" pitchFamily="34" charset="0"/>
              </a:rPr>
              <a:t>. 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He often said taking part in the </a:t>
            </a:r>
            <a:r>
              <a:rPr lang="en-US" sz="2000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was an experience he would never forget.</a:t>
            </a:r>
          </a:p>
          <a:p>
            <a:r>
              <a:rPr lang="en-US" sz="2000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0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sz="20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Glad to hear that. The main goals of AYVP are promoting youth volunteering and helping the development of the ASEAN community.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BD30E7-51FB-C81E-1339-DEC1C1AB6B74}"/>
              </a:ext>
            </a:extLst>
          </p:cNvPr>
          <p:cNvCxnSpPr>
            <a:cxnSpLocks/>
          </p:cNvCxnSpPr>
          <p:nvPr/>
        </p:nvCxnSpPr>
        <p:spPr>
          <a:xfrm>
            <a:off x="1065449" y="4551427"/>
            <a:ext cx="40009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626579-7B40-50EE-60EA-D374B631FAEC}"/>
              </a:ext>
            </a:extLst>
          </p:cNvPr>
          <p:cNvCxnSpPr>
            <a:cxnSpLocks/>
          </p:cNvCxnSpPr>
          <p:nvPr/>
        </p:nvCxnSpPr>
        <p:spPr>
          <a:xfrm>
            <a:off x="3721768" y="5449785"/>
            <a:ext cx="202130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50CD56-0753-E468-5DA1-B645DECD4790}"/>
              </a:ext>
            </a:extLst>
          </p:cNvPr>
          <p:cNvCxnSpPr>
            <a:cxnSpLocks/>
          </p:cNvCxnSpPr>
          <p:nvPr/>
        </p:nvCxnSpPr>
        <p:spPr>
          <a:xfrm>
            <a:off x="478396" y="5772814"/>
            <a:ext cx="44465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3474AB7-7665-6DF0-2AD2-CF3CF7C2E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11536"/>
              </p:ext>
            </p:extLst>
          </p:nvPr>
        </p:nvGraphicFramePr>
        <p:xfrm>
          <a:off x="7014385" y="2615248"/>
          <a:ext cx="5055073" cy="340971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71249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535222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548602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605729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72230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Mai can only find last year’s themes on the AYVP's website.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672178">
                <a:tc gridSpan="3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70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Mai can apply to join the AYVP when she turns 18.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  <a:tr h="705556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096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11562744" y="3310954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8A58CF-C050-4CBB-86A2-E7F73822EC50}"/>
              </a:ext>
            </a:extLst>
          </p:cNvPr>
          <p:cNvSpPr txBox="1"/>
          <p:nvPr/>
        </p:nvSpPr>
        <p:spPr>
          <a:xfrm>
            <a:off x="11607734" y="4759575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20F3A-3FB7-2F45-4CBB-AA0FE22E047E}"/>
              </a:ext>
            </a:extLst>
          </p:cNvPr>
          <p:cNvSpPr txBox="1"/>
          <p:nvPr/>
        </p:nvSpPr>
        <p:spPr>
          <a:xfrm>
            <a:off x="7291223" y="5489640"/>
            <a:ext cx="260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should be over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BBAFC4-47EA-D9DB-B47A-DB237B6D7FCD}"/>
              </a:ext>
            </a:extLst>
          </p:cNvPr>
          <p:cNvCxnSpPr>
            <a:cxnSpLocks/>
          </p:cNvCxnSpPr>
          <p:nvPr/>
        </p:nvCxnSpPr>
        <p:spPr>
          <a:xfrm>
            <a:off x="7085822" y="5253850"/>
            <a:ext cx="18977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BF5D71-CBB0-AD92-1C15-09D72966AEA3}"/>
              </a:ext>
            </a:extLst>
          </p:cNvPr>
          <p:cNvSpPr txBox="1"/>
          <p:nvPr/>
        </p:nvSpPr>
        <p:spPr>
          <a:xfrm>
            <a:off x="494438" y="2109953"/>
            <a:ext cx="6199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What can I do to prepare for the </a:t>
            </a:r>
            <a:r>
              <a:rPr lang="en-US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?</a:t>
            </a:r>
          </a:p>
          <a:p>
            <a:r>
              <a:rPr lang="en-US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Well, to become an AYVP volunteer, you must be qualified for the </a:t>
            </a:r>
            <a:r>
              <a:rPr lang="en-US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, and this depends on the themes for the year.</a:t>
            </a:r>
            <a:endParaRPr lang="en-US" b="1" u="none" strike="noStrike" baseline="0" dirty="0">
              <a:solidFill>
                <a:srgbClr val="282426"/>
              </a:solidFill>
              <a:latin typeface="Calibri (Body)"/>
              <a:cs typeface="Arial" panose="020B0604020202020204" pitchFamily="34" charset="0"/>
            </a:endParaRPr>
          </a:p>
          <a:p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What are the areas covered by AYVP?</a:t>
            </a:r>
          </a:p>
          <a:p>
            <a:r>
              <a:rPr lang="en-US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There are eight themes. I suggest checking our website to find out this year's themes</a:t>
            </a:r>
            <a:r>
              <a:rPr lang="en-US" b="0" u="none" strike="noStrike" baseline="0" dirty="0">
                <a:solidFill>
                  <a:srgbClr val="4D494B"/>
                </a:solidFill>
                <a:latin typeface="Calibri (Body)"/>
                <a:cs typeface="Arial" panose="020B0604020202020204" pitchFamily="34" charset="0"/>
              </a:rPr>
              <a:t>.</a:t>
            </a:r>
          </a:p>
          <a:p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How are volunteers selected?</a:t>
            </a:r>
          </a:p>
          <a:p>
            <a:r>
              <a:rPr lang="en-US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To be selected, you should be over 18. Then you may need to propose a community project related to the theme. And we'll probably interview you to make sure you speak English well and are very keen on participating in the </a:t>
            </a:r>
            <a:r>
              <a:rPr lang="en-US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b="0" u="none" strike="noStrike" baseline="0" dirty="0">
                <a:solidFill>
                  <a:srgbClr val="4D494B"/>
                </a:solidFill>
                <a:latin typeface="Calibri (Body)"/>
                <a:cs typeface="Arial" panose="020B0604020202020204" pitchFamily="34" charset="0"/>
              </a:rPr>
              <a:t>.</a:t>
            </a:r>
          </a:p>
          <a:p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That doesn't sound too difficult. Thanks so much for meeting me.</a:t>
            </a:r>
          </a:p>
          <a:p>
            <a:r>
              <a:rPr lang="en-US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You're welcome.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1F2554-A0CA-9CE0-0C1B-BA32EC1C7265}"/>
              </a:ext>
            </a:extLst>
          </p:cNvPr>
          <p:cNvCxnSpPr>
            <a:cxnSpLocks/>
          </p:cNvCxnSpPr>
          <p:nvPr/>
        </p:nvCxnSpPr>
        <p:spPr>
          <a:xfrm>
            <a:off x="4185492" y="3801769"/>
            <a:ext cx="22794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EF39F7-0AC8-022B-C83C-876226B48BDC}"/>
              </a:ext>
            </a:extLst>
          </p:cNvPr>
          <p:cNvCxnSpPr>
            <a:cxnSpLocks/>
          </p:cNvCxnSpPr>
          <p:nvPr/>
        </p:nvCxnSpPr>
        <p:spPr>
          <a:xfrm>
            <a:off x="645796" y="4066081"/>
            <a:ext cx="37176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E313AA-DAF2-2053-2249-47919A181E15}"/>
              </a:ext>
            </a:extLst>
          </p:cNvPr>
          <p:cNvCxnSpPr>
            <a:cxnSpLocks/>
          </p:cNvCxnSpPr>
          <p:nvPr/>
        </p:nvCxnSpPr>
        <p:spPr>
          <a:xfrm>
            <a:off x="3170517" y="4614568"/>
            <a:ext cx="23479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11574"/>
            <a:ext cx="104905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720F3A-3FB7-2F45-4CBB-AA0FE22E047E}"/>
              </a:ext>
            </a:extLst>
          </p:cNvPr>
          <p:cNvSpPr txBox="1"/>
          <p:nvPr/>
        </p:nvSpPr>
        <p:spPr>
          <a:xfrm>
            <a:off x="7178928" y="3968735"/>
            <a:ext cx="461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can also find out this year’s themes on the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AYVP’s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B02F5-FD8E-DB20-4185-152E9687B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9973"/>
          <a:stretch/>
        </p:blipFill>
        <p:spPr>
          <a:xfrm>
            <a:off x="4456271" y="1931273"/>
            <a:ext cx="4561681" cy="48900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00661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each word with its definition.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B2071-A780-4AA6-908A-269623A43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60536"/>
          <a:stretch/>
        </p:blipFill>
        <p:spPr>
          <a:xfrm>
            <a:off x="583802" y="1921572"/>
            <a:ext cx="2999013" cy="48900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EE82E4-5513-4B7C-9E1A-7F9B8529829B}"/>
              </a:ext>
            </a:extLst>
          </p:cNvPr>
          <p:cNvCxnSpPr>
            <a:cxnSpLocks/>
          </p:cNvCxnSpPr>
          <p:nvPr/>
        </p:nvCxnSpPr>
        <p:spPr>
          <a:xfrm>
            <a:off x="3403262" y="2392687"/>
            <a:ext cx="1138477" cy="214868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917F49-FE78-4EF3-B96C-D10515FB3651}"/>
              </a:ext>
            </a:extLst>
          </p:cNvPr>
          <p:cNvCxnSpPr>
            <a:cxnSpLocks/>
          </p:cNvCxnSpPr>
          <p:nvPr/>
        </p:nvCxnSpPr>
        <p:spPr>
          <a:xfrm>
            <a:off x="3403262" y="3508318"/>
            <a:ext cx="1138477" cy="213286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E26830-328A-43DF-8F89-F628A757E83E}"/>
              </a:ext>
            </a:extLst>
          </p:cNvPr>
          <p:cNvCxnSpPr>
            <a:cxnSpLocks/>
          </p:cNvCxnSpPr>
          <p:nvPr/>
        </p:nvCxnSpPr>
        <p:spPr>
          <a:xfrm flipV="1">
            <a:off x="3403262" y="3459487"/>
            <a:ext cx="1138477" cy="108188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83F9B8-8CF9-4E8E-B275-848520040EAA}"/>
              </a:ext>
            </a:extLst>
          </p:cNvPr>
          <p:cNvCxnSpPr>
            <a:cxnSpLocks/>
          </p:cNvCxnSpPr>
          <p:nvPr/>
        </p:nvCxnSpPr>
        <p:spPr>
          <a:xfrm flipV="1">
            <a:off x="3403262" y="2392687"/>
            <a:ext cx="1138477" cy="32111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Young People Volunteers Cleaning Up the Park Isolated Vector Graphic Stock  Vector - Illustration of trash, volunteer: 122488360">
            <a:extLst>
              <a:ext uri="{FF2B5EF4-FFF2-40B4-BE49-F238E27FC236}">
                <a16:creationId xmlns:a16="http://schemas.microsoft.com/office/drawing/2014/main" id="{62213C62-0187-CF84-D809-741B6F08D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8764" r="901" b="8221"/>
          <a:stretch/>
        </p:blipFill>
        <p:spPr bwMode="auto">
          <a:xfrm>
            <a:off x="8867828" y="893201"/>
            <a:ext cx="1934376" cy="136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204886-E7DE-F7A9-AF04-42ECC9C1D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4698" y="2014923"/>
            <a:ext cx="1747302" cy="174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35F1EA-E0C5-1BC1-3F87-23AC4FF7AB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71" t="2587" r="8632" b="1807"/>
          <a:stretch/>
        </p:blipFill>
        <p:spPr>
          <a:xfrm>
            <a:off x="9017952" y="3626583"/>
            <a:ext cx="2060094" cy="163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8280FD-A752-5158-74B2-77EA70A96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278" y="5227191"/>
            <a:ext cx="2479722" cy="159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9DE48C-2899-CEE3-FDA5-D488DF413D14}"/>
              </a:ext>
            </a:extLst>
          </p:cNvPr>
          <p:cNvSpPr txBox="1"/>
          <p:nvPr/>
        </p:nvSpPr>
        <p:spPr>
          <a:xfrm>
            <a:off x="6869152" y="2247244"/>
            <a:ext cx="4678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1. ____________ in the </a:t>
            </a:r>
            <a:r>
              <a:rPr lang="en-US" sz="2800" dirty="0" err="1"/>
              <a:t>programme</a:t>
            </a:r>
            <a:r>
              <a:rPr lang="en-US" sz="2800" dirty="0"/>
              <a:t> was an unforgettable experience </a:t>
            </a:r>
            <a:r>
              <a:rPr lang="en-US" sz="2800"/>
              <a:t>for </a:t>
            </a:r>
            <a:r>
              <a:rPr lang="en-US" sz="2800" dirty="0" err="1"/>
              <a:t>M</a:t>
            </a:r>
            <a:r>
              <a:rPr lang="en-US" sz="2800" smtClean="0"/>
              <a:t>ai’s </a:t>
            </a:r>
            <a:r>
              <a:rPr lang="en-US" sz="2800" dirty="0"/>
              <a:t>cousin.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56167-B1FF-8171-D050-9BFC03FFBF56}"/>
              </a:ext>
            </a:extLst>
          </p:cNvPr>
          <p:cNvSpPr txBox="1"/>
          <p:nvPr/>
        </p:nvSpPr>
        <p:spPr>
          <a:xfrm>
            <a:off x="6960012" y="4096630"/>
            <a:ext cx="4678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smtClean="0"/>
              <a:t>The </a:t>
            </a:r>
            <a:r>
              <a:rPr lang="en-US" sz="2800" dirty="0"/>
              <a:t>main goals of </a:t>
            </a:r>
            <a:r>
              <a:rPr lang="en-US" sz="2800" dirty="0" err="1" smtClean="0"/>
              <a:t>AYVP</a:t>
            </a:r>
            <a:r>
              <a:rPr lang="en-US" sz="2800" dirty="0" smtClean="0"/>
              <a:t> </a:t>
            </a:r>
            <a:r>
              <a:rPr lang="en-US" sz="2800" dirty="0"/>
              <a:t>are ________ youth volunteering and ________ the development of the </a:t>
            </a:r>
            <a:r>
              <a:rPr lang="en-US" sz="2800" dirty="0" smtClean="0"/>
              <a:t>ASEAN </a:t>
            </a:r>
            <a:r>
              <a:rPr lang="en-US" sz="2800" dirty="0"/>
              <a:t>community.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392" y="1101267"/>
            <a:ext cx="10126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words and a phrase from 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818358-85CB-4CEE-BA69-C196B3497051}"/>
              </a:ext>
            </a:extLst>
          </p:cNvPr>
          <p:cNvSpPr txBox="1"/>
          <p:nvPr/>
        </p:nvSpPr>
        <p:spPr>
          <a:xfrm>
            <a:off x="7377311" y="2210438"/>
            <a:ext cx="19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Taking part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8CEA5-25BC-4BE1-B9C0-EB95D548C6C1}"/>
              </a:ext>
            </a:extLst>
          </p:cNvPr>
          <p:cNvSpPr txBox="1"/>
          <p:nvPr/>
        </p:nvSpPr>
        <p:spPr>
          <a:xfrm>
            <a:off x="6869152" y="4439422"/>
            <a:ext cx="19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promoting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6BD06-1D34-499B-B09E-A9B717950D43}"/>
              </a:ext>
            </a:extLst>
          </p:cNvPr>
          <p:cNvSpPr txBox="1"/>
          <p:nvPr/>
        </p:nvSpPr>
        <p:spPr>
          <a:xfrm>
            <a:off x="7377311" y="4944191"/>
            <a:ext cx="19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helping</a:t>
            </a:r>
          </a:p>
        </p:txBody>
      </p:sp>
      <p:sp>
        <p:nvSpPr>
          <p:cNvPr id="2" name="AutoShape 8" descr="One on One Meeting Best Practices | Blogs | BrainGu">
            <a:extLst>
              <a:ext uri="{FF2B5EF4-FFF2-40B4-BE49-F238E27FC236}">
                <a16:creationId xmlns:a16="http://schemas.microsoft.com/office/drawing/2014/main" id="{0D66608F-11F7-4E27-6AD5-7278C3EFC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One on One Meeting Best Practices | Blogs | BrainGu">
            <a:extLst>
              <a:ext uri="{FF2B5EF4-FFF2-40B4-BE49-F238E27FC236}">
                <a16:creationId xmlns:a16="http://schemas.microsoft.com/office/drawing/2014/main" id="{A0C94947-2229-989D-341D-355BBFAF1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19397-687A-0B9F-18E7-35E6CAEB8F4D}"/>
              </a:ext>
            </a:extLst>
          </p:cNvPr>
          <p:cNvSpPr txBox="1"/>
          <p:nvPr/>
        </p:nvSpPr>
        <p:spPr>
          <a:xfrm>
            <a:off x="339599" y="1942186"/>
            <a:ext cx="6371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strike="noStrike" baseline="0" dirty="0" smtClean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</a:t>
            </a:r>
            <a:r>
              <a:rPr lang="en-US" sz="28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: </a:t>
            </a:r>
            <a:r>
              <a:rPr lang="en-US" sz="28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My cousin was an AYVP volunteer</a:t>
            </a:r>
            <a:r>
              <a:rPr lang="en-US" sz="2800" b="0" u="none" strike="noStrike" baseline="0" dirty="0">
                <a:solidFill>
                  <a:srgbClr val="4D494B"/>
                </a:solidFill>
                <a:latin typeface="Calibri (Body)"/>
                <a:cs typeface="Arial" panose="020B0604020202020204" pitchFamily="34" charset="0"/>
              </a:rPr>
              <a:t>. </a:t>
            </a:r>
            <a:r>
              <a:rPr lang="en-US" sz="28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He often said taking part in the </a:t>
            </a:r>
            <a:r>
              <a:rPr lang="en-US" sz="2800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sz="28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was an experience he would never forget.</a:t>
            </a:r>
          </a:p>
          <a:p>
            <a:r>
              <a:rPr lang="en-US" sz="2800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8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sz="28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Glad to hear that. The main goals of AYVP are promoting youth volunteering and helping the development of the ASEAN community.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6737BD-E5AF-A0F4-03CE-BA8AA34E1C4B}"/>
              </a:ext>
            </a:extLst>
          </p:cNvPr>
          <p:cNvCxnSpPr>
            <a:cxnSpLocks/>
          </p:cNvCxnSpPr>
          <p:nvPr/>
        </p:nvCxnSpPr>
        <p:spPr>
          <a:xfrm>
            <a:off x="4215478" y="2863740"/>
            <a:ext cx="21853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C4B306-4CC9-AF85-2A11-468945E82EEF}"/>
              </a:ext>
            </a:extLst>
          </p:cNvPr>
          <p:cNvCxnSpPr>
            <a:cxnSpLocks/>
          </p:cNvCxnSpPr>
          <p:nvPr/>
        </p:nvCxnSpPr>
        <p:spPr>
          <a:xfrm>
            <a:off x="2759543" y="4539101"/>
            <a:ext cx="33364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3E7D2F-4ABF-6425-1D72-2158D336514B}"/>
              </a:ext>
            </a:extLst>
          </p:cNvPr>
          <p:cNvCxnSpPr>
            <a:cxnSpLocks/>
          </p:cNvCxnSpPr>
          <p:nvPr/>
        </p:nvCxnSpPr>
        <p:spPr>
          <a:xfrm>
            <a:off x="494438" y="4963721"/>
            <a:ext cx="44465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D3511A-F1D7-9C9D-A9F4-E6A2BE2CFFED}"/>
              </a:ext>
            </a:extLst>
          </p:cNvPr>
          <p:cNvSpPr txBox="1"/>
          <p:nvPr/>
        </p:nvSpPr>
        <p:spPr>
          <a:xfrm>
            <a:off x="430154" y="1819460"/>
            <a:ext cx="6126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strike="noStrike" baseline="0" dirty="0" err="1" smtClean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400" b="1" u="none" strike="noStrike" baseline="0" dirty="0" smtClean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Pang: </a:t>
            </a:r>
            <a:r>
              <a:rPr lang="en-US" sz="24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There are eight themes. I suggest checking our website to find out this year's themes</a:t>
            </a:r>
            <a:r>
              <a:rPr lang="en-US" sz="2400" b="0" u="none" strike="noStrike" baseline="0" dirty="0">
                <a:solidFill>
                  <a:srgbClr val="4D494B"/>
                </a:solidFill>
                <a:latin typeface="Calibri (Body)"/>
                <a:cs typeface="Arial" panose="020B0604020202020204" pitchFamily="34" charset="0"/>
              </a:rPr>
              <a:t>.</a:t>
            </a:r>
          </a:p>
          <a:p>
            <a:r>
              <a:rPr lang="en-US" sz="24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sz="24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How are volunteers selected?</a:t>
            </a:r>
          </a:p>
          <a:p>
            <a:r>
              <a:rPr lang="en-US" sz="2400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4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sz="24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To be selected, you should be over 18. Then you may need to propose a community project related to the theme. And we'll probably interview you to make sure you speak English well and are very keen on participating in the </a:t>
            </a:r>
            <a:r>
              <a:rPr lang="en-US" sz="2400" b="0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sz="2400" b="0" u="none" strike="noStrike" baseline="0" dirty="0">
                <a:solidFill>
                  <a:srgbClr val="4D494B"/>
                </a:solidFill>
                <a:latin typeface="Calibri (Body)"/>
                <a:cs typeface="Arial" panose="020B0604020202020204" pitchFamily="34" charset="0"/>
              </a:rPr>
              <a:t>.</a:t>
            </a:r>
          </a:p>
          <a:p>
            <a:r>
              <a:rPr lang="en-US" sz="24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Mai: </a:t>
            </a:r>
            <a:r>
              <a:rPr lang="en-US" sz="24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That doesn't sound too difficult. Thanks so much for meeting me.</a:t>
            </a:r>
          </a:p>
          <a:p>
            <a:r>
              <a:rPr lang="en-US" sz="2400" b="1" u="none" strike="noStrike" baseline="0" dirty="0" err="1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Ms</a:t>
            </a:r>
            <a:r>
              <a:rPr lang="en-US" sz="2400" b="1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 Pang: </a:t>
            </a:r>
            <a:r>
              <a:rPr lang="en-US" sz="2400" b="0" u="none" strike="noStrike" baseline="0" dirty="0">
                <a:solidFill>
                  <a:srgbClr val="282426"/>
                </a:solidFill>
                <a:latin typeface="Calibri (Body)"/>
                <a:cs typeface="Arial" panose="020B0604020202020204" pitchFamily="34" charset="0"/>
              </a:rPr>
              <a:t>You're welcome.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DE48C-2899-CEE3-FDA5-D488DF413D14}"/>
              </a:ext>
            </a:extLst>
          </p:cNvPr>
          <p:cNvSpPr txBox="1"/>
          <p:nvPr/>
        </p:nvSpPr>
        <p:spPr>
          <a:xfrm>
            <a:off x="6778597" y="2504182"/>
            <a:ext cx="49832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3. Ms. Pang suggested ________ their website.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56167-B1FF-8171-D050-9BFC03FFBF56}"/>
              </a:ext>
            </a:extLst>
          </p:cNvPr>
          <p:cNvSpPr txBox="1"/>
          <p:nvPr/>
        </p:nvSpPr>
        <p:spPr>
          <a:xfrm>
            <a:off x="6778597" y="3756361"/>
            <a:ext cx="545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4. Mai thanked Ms. Pang for ________ her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392" y="1101267"/>
            <a:ext cx="10126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words and a phrase from 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AutoShape 8" descr="One on One Meeting Best Practices | Blogs | BrainGu">
            <a:extLst>
              <a:ext uri="{FF2B5EF4-FFF2-40B4-BE49-F238E27FC236}">
                <a16:creationId xmlns:a16="http://schemas.microsoft.com/office/drawing/2014/main" id="{0D66608F-11F7-4E27-6AD5-7278C3EFC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One on One Meeting Best Practices | Blogs | BrainGu">
            <a:extLst>
              <a:ext uri="{FF2B5EF4-FFF2-40B4-BE49-F238E27FC236}">
                <a16:creationId xmlns:a16="http://schemas.microsoft.com/office/drawing/2014/main" id="{A0C94947-2229-989D-341D-355BBFAF1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C4B306-4CC9-AF85-2A11-468945E82EEF}"/>
              </a:ext>
            </a:extLst>
          </p:cNvPr>
          <p:cNvCxnSpPr>
            <a:cxnSpLocks/>
          </p:cNvCxnSpPr>
          <p:nvPr/>
        </p:nvCxnSpPr>
        <p:spPr>
          <a:xfrm>
            <a:off x="478396" y="2583269"/>
            <a:ext cx="23888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3E7D2F-4ABF-6425-1D72-2158D336514B}"/>
              </a:ext>
            </a:extLst>
          </p:cNvPr>
          <p:cNvCxnSpPr>
            <a:cxnSpLocks/>
          </p:cNvCxnSpPr>
          <p:nvPr/>
        </p:nvCxnSpPr>
        <p:spPr>
          <a:xfrm>
            <a:off x="498776" y="6236276"/>
            <a:ext cx="45676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FA60BD-D4FF-7D8B-7B9D-6581ADB75AEB}"/>
              </a:ext>
            </a:extLst>
          </p:cNvPr>
          <p:cNvSpPr txBox="1"/>
          <p:nvPr/>
        </p:nvSpPr>
        <p:spPr>
          <a:xfrm>
            <a:off x="6778597" y="2984212"/>
            <a:ext cx="17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checking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70C90-B065-7FD9-7EC3-405DE8407FAD}"/>
              </a:ext>
            </a:extLst>
          </p:cNvPr>
          <p:cNvSpPr txBox="1"/>
          <p:nvPr/>
        </p:nvSpPr>
        <p:spPr>
          <a:xfrm>
            <a:off x="6693137" y="4195259"/>
            <a:ext cx="192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5386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7C45F-0554-4367-BC0C-573335EB9D1B}"/>
              </a:ext>
            </a:extLst>
          </p:cNvPr>
          <p:cNvSpPr/>
          <p:nvPr/>
        </p:nvSpPr>
        <p:spPr>
          <a:xfrm>
            <a:off x="2670293" y="1111508"/>
            <a:ext cx="2396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5C47B-A228-4A57-9468-E53AB23E5DB9}"/>
              </a:ext>
            </a:extLst>
          </p:cNvPr>
          <p:cNvSpPr txBox="1"/>
          <p:nvPr/>
        </p:nvSpPr>
        <p:spPr>
          <a:xfrm>
            <a:off x="673257" y="2099256"/>
            <a:ext cx="6150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Work in groups.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In each group, 1 - 2 students play the role of the AYVP office’s staff. Others play the role of high school students asking for details information about the AYVP </a:t>
            </a:r>
            <a:r>
              <a:rPr lang="en-US" sz="2800" dirty="0" err="1"/>
              <a:t>programme</a:t>
            </a:r>
            <a:r>
              <a:rPr lang="en-U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5 minutes to prepare for the role play.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3 minutes for </a:t>
            </a:r>
            <a:r>
              <a:rPr lang="en-US" sz="2800" dirty="0" smtClean="0"/>
              <a:t>each </a:t>
            </a:r>
            <a:r>
              <a:rPr lang="en-US" sz="2800" dirty="0"/>
              <a:t>performance.</a:t>
            </a:r>
          </a:p>
        </p:txBody>
      </p:sp>
      <p:pic>
        <p:nvPicPr>
          <p:cNvPr id="1026" name="Picture 2" descr="News Archive - ASEAN Youth Volunteer Programme (AYVP)ASEAN Youth Volunteer  Programme (AYVP)">
            <a:extLst>
              <a:ext uri="{FF2B5EF4-FFF2-40B4-BE49-F238E27FC236}">
                <a16:creationId xmlns:a16="http://schemas.microsoft.com/office/drawing/2014/main" id="{8D4CB6EF-9408-4BDC-89F1-654836B2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03" y="3067453"/>
            <a:ext cx="5066934" cy="119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More knowledge about ASEAN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for specific information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 Gerunds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87841" y="17784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013" y="168278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0619" y="17645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26" name="Picture 2" descr="Parent helping child to do homework father Vector Image">
            <a:extLst>
              <a:ext uri="{FF2B5EF4-FFF2-40B4-BE49-F238E27FC236}">
                <a16:creationId xmlns:a16="http://schemas.microsoft.com/office/drawing/2014/main" id="{51EED8CA-0B88-E8FD-E1F7-ADB84E14D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49"/>
          <a:stretch/>
        </p:blipFill>
        <p:spPr bwMode="auto">
          <a:xfrm>
            <a:off x="-1" y="3343701"/>
            <a:ext cx="4931661" cy="351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8403" y="1685663"/>
            <a:ext cx="7876564" cy="2340427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Learn by heart </a:t>
            </a:r>
            <a:r>
              <a:rPr lang="en-GB" sz="3200">
                <a:latin typeface="+mn-lt"/>
              </a:rPr>
              <a:t>new </a:t>
            </a:r>
            <a:r>
              <a:rPr lang="en-GB" sz="3200" smtClean="0">
                <a:latin typeface="+mn-lt"/>
              </a:rPr>
              <a:t>vocabulary.</a:t>
            </a:r>
            <a:endParaRPr lang="en-GB" sz="3200" dirty="0">
              <a:latin typeface="+mn-lt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Prepare for Lesson 2 - Unit 4</a:t>
            </a:r>
            <a:r>
              <a:rPr lang="en-GB" sz="3200" dirty="0" smtClean="0">
                <a:latin typeface="+mn-lt"/>
              </a:rPr>
              <a:t>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+mn-lt"/>
              </a:rPr>
              <a:t>Prepare for the Project (Lesson 8).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A13A5-C056-4A50-8D13-1F187F4DB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t="34270"/>
          <a:stretch/>
        </p:blipFill>
        <p:spPr>
          <a:xfrm>
            <a:off x="-65190" y="893201"/>
            <a:ext cx="12254753" cy="64541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380837" y="2387067"/>
            <a:ext cx="7362701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Montserrat" panose="020B0604020202020204" charset="0"/>
              </a:rPr>
              <a:t>Work in 4 groups.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Montserrat" panose="020B0604020202020204" charset="0"/>
              </a:rPr>
              <a:t>Guess the country by the shape on the map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Montserrat" panose="020B0604020202020204" charset="0"/>
              </a:rPr>
              <a:t>The team have the most correct answer is the winner</a:t>
            </a:r>
            <a:endParaRPr lang="en-US" b="1" dirty="0">
              <a:latin typeface="Montserrat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6740" y="1306724"/>
            <a:ext cx="555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Map </a:t>
            </a:r>
            <a:r>
              <a:rPr lang="en-US" sz="5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Quiz</a:t>
            </a:r>
            <a:endParaRPr lang="en-GB" sz="54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89" b="86275" l="58824" r="85131">
                        <a14:foregroundMark x1="67320" y1="42157" x2="68464" y2="48039"/>
                        <a14:foregroundMark x1="70425" y1="43301" x2="65850" y2="49020"/>
                        <a14:foregroundMark x1="67157" y1="45588" x2="71405" y2="47386"/>
                        <a14:foregroundMark x1="72712" y1="45098" x2="72712" y2="45098"/>
                        <a14:foregroundMark x1="71405" y1="48039" x2="71405" y2="48039"/>
                        <a14:foregroundMark x1="59641" y1="85131" x2="61601" y2="81536"/>
                        <a14:foregroundMark x1="62418" y1="81536" x2="64379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20" t="36692" r="11576" b="10794"/>
          <a:stretch/>
        </p:blipFill>
        <p:spPr>
          <a:xfrm>
            <a:off x="7343582" y="3670267"/>
            <a:ext cx="1125114" cy="19757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VIET NAM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C9FD-F6C1-432D-BBDF-333620726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754" y="1120687"/>
            <a:ext cx="2289161" cy="486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315BC-4908-4718-BB08-8F3DD9D18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4554" y="1049605"/>
            <a:ext cx="2385361" cy="4994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7B603F-9B7C-4A34-8BBD-6BF6379820B9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89" b="86275" l="58824" r="85131">
                        <a14:foregroundMark x1="67320" y1="42157" x2="68464" y2="48039"/>
                        <a14:foregroundMark x1="70425" y1="43301" x2="65850" y2="49020"/>
                        <a14:foregroundMark x1="67157" y1="45588" x2="71405" y2="47386"/>
                        <a14:foregroundMark x1="72712" y1="45098" x2="72712" y2="45098"/>
                        <a14:foregroundMark x1="71405" y1="48039" x2="71405" y2="48039"/>
                        <a14:foregroundMark x1="59641" y1="85131" x2="61601" y2="81536"/>
                        <a14:foregroundMark x1="62418" y1="81536" x2="64379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20" t="36692" r="11576" b="10794"/>
          <a:stretch/>
        </p:blipFill>
        <p:spPr>
          <a:xfrm>
            <a:off x="7343582" y="3670267"/>
            <a:ext cx="1125114" cy="1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Brunei Country Flag Map Shape National Symbol Stock Photo, Picture And  Royalty Free Image. Image 37630184.">
            <a:extLst>
              <a:ext uri="{FF2B5EF4-FFF2-40B4-BE49-F238E27FC236}">
                <a16:creationId xmlns:a16="http://schemas.microsoft.com/office/drawing/2014/main" id="{DE8E3CAB-5381-40CC-B929-44AB9098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231" y1="47687" x2="23462" y2="47577"/>
                        <a14:foregroundMark x1="27154" y1="48238" x2="54000" y2="57048"/>
                        <a14:foregroundMark x1="35462" y1="44273" x2="51077" y2="49780"/>
                        <a14:foregroundMark x1="72308" y1="34471" x2="75692" y2="59031"/>
                        <a14:foregroundMark x1="70769" y1="54405" x2="78692" y2="62885"/>
                        <a14:foregroundMark x1="68462" y1="17401" x2="69462" y2="18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10" y="189693"/>
            <a:ext cx="8890466" cy="62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unei map high detailed silhouette Royalty Free Vector">
            <a:extLst>
              <a:ext uri="{FF2B5EF4-FFF2-40B4-BE49-F238E27FC236}">
                <a16:creationId xmlns:a16="http://schemas.microsoft.com/office/drawing/2014/main" id="{57D842DB-F9EF-46C8-B27E-B9960578F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7" b="83571" l="4900" r="96200">
                        <a14:foregroundMark x1="76700" y1="35049" x2="82100" y2="51479"/>
                        <a14:foregroundMark x1="70000" y1="25849" x2="70300" y2="26506"/>
                        <a14:foregroundMark x1="68300" y1="19825" x2="68400" y2="19277"/>
                        <a14:foregroundMark x1="72600" y1="12377" x2="74200" y2="13472"/>
                        <a14:foregroundMark x1="70200" y1="18620" x2="70200" y2="18949"/>
                        <a14:foregroundMark x1="69700" y1="20920" x2="70500" y2="19825"/>
                        <a14:foregroundMark x1="71800" y1="10953" x2="73500" y2="10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9935"/>
          <a:stretch/>
        </p:blipFill>
        <p:spPr bwMode="auto">
          <a:xfrm>
            <a:off x="1492053" y="250332"/>
            <a:ext cx="8009157" cy="65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BRUNEI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2EB4E-DBBC-4D30-A4A9-829B7C6279D3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35137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8E3CAB-5381-40CC-B929-44AB9098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8932" y="1016136"/>
            <a:ext cx="7329201" cy="48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D842DB-F9EF-46C8-B27E-B9960578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889"/>
          <a:stretch/>
        </p:blipFill>
        <p:spPr bwMode="auto">
          <a:xfrm>
            <a:off x="2573867" y="893201"/>
            <a:ext cx="6445955" cy="529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CAMBODIA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D6B28-7B0B-48F2-8A2E-AC8610314CA2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2197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THAILAND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CD8DE-61E2-4906-BF40-8364ACCB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690" y="1017136"/>
            <a:ext cx="2593061" cy="4758267"/>
          </a:xfrm>
          <a:prstGeom prst="rect">
            <a:avLst/>
          </a:prstGeom>
        </p:spPr>
      </p:pic>
      <p:pic>
        <p:nvPicPr>
          <p:cNvPr id="2052" name="Picture 4" descr="Thailand - solid black silhouette map of country Vector Image">
            <a:extLst>
              <a:ext uri="{FF2B5EF4-FFF2-40B4-BE49-F238E27FC236}">
                <a16:creationId xmlns:a16="http://schemas.microsoft.com/office/drawing/2014/main" id="{0FA78BE8-4743-463D-955B-1A2560B5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556" l="1500" r="94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87" y="770266"/>
            <a:ext cx="5401335" cy="58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06E144-11AA-43FD-85E3-ACDC785CAE06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24174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LAOS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C9FD-F6C1-432D-BBDF-333620726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79" l="0" r="100000">
                        <a14:foregroundMark x1="14891" y1="26369" x2="49022" y2="42518"/>
                        <a14:foregroundMark x1="18370" y1="29197" x2="17826" y2="53102"/>
                        <a14:foregroundMark x1="8043" y1="26916" x2="76522" y2="63960"/>
                        <a14:foregroundMark x1="85435" y1="82664" x2="89891" y2="89599"/>
                        <a14:foregroundMark x1="85870" y1="75091" x2="64348" y2="63504"/>
                        <a14:foregroundMark x1="70217" y1="54562" x2="73261" y2="71168"/>
                        <a14:foregroundMark x1="34130" y1="26825" x2="41087" y2="32664"/>
                        <a14:foregroundMark x1="40761" y1="26642" x2="25870" y2="43066"/>
                        <a14:foregroundMark x1="26087" y1="39325" x2="27500" y2="46533"/>
                        <a14:foregroundMark x1="21413" y1="46168" x2="19022" y2="50091"/>
                        <a14:foregroundMark x1="17826" y1="53102" x2="41957" y2="45620"/>
                        <a14:foregroundMark x1="18261" y1="29562" x2="37609" y2="29836"/>
                        <a14:foregroundMark x1="37609" y1="30018" x2="42283" y2="45347"/>
                        <a14:foregroundMark x1="47826" y1="29106" x2="49565" y2="44434"/>
                        <a14:foregroundMark x1="43043" y1="30931" x2="57174" y2="23084"/>
                        <a14:foregroundMark x1="49348" y1="23996" x2="55000" y2="32299"/>
                        <a14:foregroundMark x1="43370" y1="25456" x2="65000" y2="54836"/>
                        <a14:foregroundMark x1="59891" y1="44252" x2="74674" y2="63869"/>
                        <a14:foregroundMark x1="72717" y1="63869" x2="81522" y2="75456"/>
                        <a14:foregroundMark x1="81196" y1="67062" x2="84783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31" y="1120687"/>
            <a:ext cx="4081608" cy="486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315BC-4908-4718-BB08-8F3DD9D18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07" y="1037678"/>
            <a:ext cx="5028456" cy="5028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065A4-6816-4275-A424-E3A7FC700430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38526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6AAD-CCFE-4C3F-B230-714560282341}"/>
              </a:ext>
            </a:extLst>
          </p:cNvPr>
          <p:cNvSpPr txBox="1"/>
          <p:nvPr/>
        </p:nvSpPr>
        <p:spPr>
          <a:xfrm>
            <a:off x="4285861" y="6106060"/>
            <a:ext cx="362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Facebook K&amp;T" panose="02040603050506020204"/>
              </a:rPr>
              <a:t>MALAYSIA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C9FD-F6C1-432D-BBDF-333620726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2148" y="1989629"/>
            <a:ext cx="9628632" cy="3209544"/>
          </a:xfrm>
          <a:prstGeom prst="rect">
            <a:avLst/>
          </a:prstGeom>
        </p:spPr>
      </p:pic>
      <p:pic>
        <p:nvPicPr>
          <p:cNvPr id="4098" name="Picture 2" descr="Vector Map Malaysia Stock Vector (Royalty Free) 33576646 | Shutterstock">
            <a:extLst>
              <a:ext uri="{FF2B5EF4-FFF2-40B4-BE49-F238E27FC236}">
                <a16:creationId xmlns:a16="http://schemas.microsoft.com/office/drawing/2014/main" id="{B8727C1A-3C38-4B32-B41F-E2A6C2E6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3214" l="0" r="100000">
                        <a14:foregroundMark x1="16190" y1="33929" x2="22857" y2="77143"/>
                        <a14:foregroundMark x1="635" y1="15357" x2="635" y2="15357"/>
                        <a14:foregroundMark x1="3651" y1="29286" x2="3968" y2="29286"/>
                        <a14:foregroundMark x1="6032" y1="49286" x2="6190" y2="50714"/>
                        <a14:foregroundMark x1="19524" y1="21071" x2="20952" y2="23929"/>
                        <a14:foregroundMark x1="22063" y1="26071" x2="20635" y2="20000"/>
                        <a14:foregroundMark x1="28571" y1="64286" x2="29048" y2="66071"/>
                        <a14:foregroundMark x1="29841" y1="66786" x2="30317" y2="70000"/>
                        <a14:foregroundMark x1="26825" y1="66071" x2="28413" y2="74286"/>
                        <a14:foregroundMark x1="84921" y1="2500" x2="86825" y2="1786"/>
                        <a14:foregroundMark x1="87619" y1="3214" x2="88413" y2="11071"/>
                        <a14:foregroundMark x1="96825" y1="39643" x2="92857" y2="38571"/>
                        <a14:foregroundMark x1="94603" y1="32857" x2="94127" y2="37143"/>
                        <a14:foregroundMark x1="89206" y1="46786" x2="90952" y2="43929"/>
                        <a14:foregroundMark x1="50317" y1="68214" x2="49365" y2="6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8444"/>
            <a:ext cx="10232136" cy="45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D8D09-A66A-49E4-BFAA-6A1B7CE0AF8E}"/>
              </a:ext>
            </a:extLst>
          </p:cNvPr>
          <p:cNvSpPr txBox="1"/>
          <p:nvPr/>
        </p:nvSpPr>
        <p:spPr>
          <a:xfrm>
            <a:off x="3666322" y="6149290"/>
            <a:ext cx="485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country is it?</a:t>
            </a:r>
          </a:p>
        </p:txBody>
      </p:sp>
    </p:spTree>
    <p:extLst>
      <p:ext uri="{BB962C8B-B14F-4D97-AF65-F5344CB8AC3E}">
        <p14:creationId xmlns:p14="http://schemas.microsoft.com/office/powerpoint/2010/main" val="18009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3669</TotalTime>
  <Words>1208</Words>
  <Application>Microsoft Office PowerPoint</Application>
  <PresentationFormat>Widescreen</PresentationFormat>
  <Paragraphs>191</Paragraphs>
  <Slides>28</Slides>
  <Notes>16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Adobe Gothic Std B</vt:lpstr>
      <vt:lpstr>Arial</vt:lpstr>
      <vt:lpstr>Berlin Sans FB Demi</vt:lpstr>
      <vt:lpstr>Bookman Old Style</vt:lpstr>
      <vt:lpstr>Calibri</vt:lpstr>
      <vt:lpstr>Calibri (Body)</vt:lpstr>
      <vt:lpstr>Calibri Light</vt:lpstr>
      <vt:lpstr>Montserrat</vt:lpstr>
      <vt:lpstr>Montserrat Medium</vt:lpstr>
      <vt:lpstr>Myriad Pro</vt:lpstr>
      <vt:lpstr>UTM Facebook K&amp;T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Mr TUAN</cp:lastModifiedBy>
  <cp:revision>169</cp:revision>
  <dcterms:created xsi:type="dcterms:W3CDTF">2020-12-09T02:04:09Z</dcterms:created>
  <dcterms:modified xsi:type="dcterms:W3CDTF">2023-11-15T14:23:59Z</dcterms:modified>
</cp:coreProperties>
</file>